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2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9" autoAdjust="0"/>
    <p:restoredTop sz="94660"/>
  </p:normalViewPr>
  <p:slideViewPr>
    <p:cSldViewPr>
      <p:cViewPr varScale="1">
        <p:scale>
          <a:sx n="84" d="100"/>
          <a:sy n="84" d="100"/>
        </p:scale>
        <p:origin x="946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4" Type="http://schemas.openxmlformats.org/officeDocument/2006/relationships/image" Target="../media/image7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AAE30A6-707E-43F7-B056-B6897E7760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070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8E07-25D0-4AC6-A5AF-E4AADBBC2D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46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750E-6D97-44D8-A8F7-EA7ACDD7A0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64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EE63-79B7-4D2A-B8AC-F3F5007CA4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51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B4D5-18A1-48B1-BBD4-5F0E33D89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47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35FE-2BE1-4E1C-8D95-01E96EA8BB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63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BB86-0ADC-4AC2-86F7-C2858634D5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86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35-2989-44FE-BECD-59C97428D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57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FE01E-6EFC-40AA-9AAD-E341A6DBF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72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10F3-39CB-4D9E-AFEE-120BBFB3CB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1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F1F0-D45E-4395-A53D-9145055F5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31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F1D6C-3CE7-4543-8486-D96DC3C4F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69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6752-54EB-4A55-9380-D3CCD6F47F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9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3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0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6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7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1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7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551384" y="1196752"/>
            <a:ext cx="1188132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: Статистика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кредита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Статистические показатели кредита</a:t>
            </a:r>
          </a:p>
          <a:p>
            <a:pPr algn="just">
              <a:lnSpc>
                <a:spcPct val="150000"/>
              </a:lnSpc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Статистические методы анализа кредита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3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3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-12879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Число оборотов кредита по погашению за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306485"/>
              </p:ext>
            </p:extLst>
          </p:nvPr>
        </p:nvGraphicFramePr>
        <p:xfrm>
          <a:off x="5729072" y="466963"/>
          <a:ext cx="1152128" cy="966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4" name="Equation" r:id="rId3" imgW="583920" imgH="495000" progId="Equation.DSMT4">
                  <p:embed/>
                </p:oleObj>
              </mc:Choice>
              <mc:Fallback>
                <p:oleObj name="Equation" r:id="rId3" imgW="583920" imgH="495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072" y="466963"/>
                        <a:ext cx="1152128" cy="9663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753347"/>
              </p:ext>
            </p:extLst>
          </p:nvPr>
        </p:nvGraphicFramePr>
        <p:xfrm>
          <a:off x="1595500" y="1412239"/>
          <a:ext cx="50405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5" name="Equation" r:id="rId5" imgW="279360" imgH="266400" progId="Equation.DSMT4">
                  <p:embed/>
                </p:oleObj>
              </mc:Choice>
              <mc:Fallback>
                <p:oleObj name="Equation" r:id="rId5" imgW="27936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500" y="1412239"/>
                        <a:ext cx="504056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07368" y="1220560"/>
            <a:ext cx="11233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        ‑ средние остатки кредита (средняя задолженность по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кредитам).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7368" y="2420889"/>
            <a:ext cx="11233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Число оборотов кредита по погашению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вида или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субъекта кредитования рассчитывается следующим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образом: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850751"/>
              </p:ext>
            </p:extLst>
          </p:nvPr>
        </p:nvGraphicFramePr>
        <p:xfrm>
          <a:off x="7958844" y="3074361"/>
          <a:ext cx="1224136" cy="95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6" name="Equation" r:id="rId7" imgW="647640" imgH="495000" progId="Equation.DSMT4">
                  <p:embed/>
                </p:oleObj>
              </mc:Choice>
              <mc:Fallback>
                <p:oleObj name="Equation" r:id="rId7" imgW="64764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8844" y="3074361"/>
                        <a:ext cx="1224136" cy="95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119032" y="3926213"/>
            <a:ext cx="10009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        ‑ средние остатки кредита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вида или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субъекта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кредитования.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563600"/>
              </p:ext>
            </p:extLst>
          </p:nvPr>
        </p:nvGraphicFramePr>
        <p:xfrm>
          <a:off x="2207568" y="4009564"/>
          <a:ext cx="55619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7" name="Equation" r:id="rId9" imgW="304560" imgH="266400" progId="Equation.DSMT4">
                  <p:embed/>
                </p:oleObj>
              </mc:Choice>
              <mc:Fallback>
                <p:oleObj name="Equation" r:id="rId9" imgW="30456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8" y="4009564"/>
                        <a:ext cx="556199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82928" y="4953730"/>
            <a:ext cx="10945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Длительность пользования кредитом по погашению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вида или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субъекта кредитования рассчитывается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формуле: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062743"/>
              </p:ext>
            </p:extLst>
          </p:nvPr>
        </p:nvGraphicFramePr>
        <p:xfrm>
          <a:off x="7752184" y="5538990"/>
          <a:ext cx="1162346" cy="980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8" name="Equation" r:id="rId11" imgW="609480" imgH="520560" progId="Equation.DSMT4">
                  <p:embed/>
                </p:oleObj>
              </mc:Choice>
              <mc:Fallback>
                <p:oleObj name="Equation" r:id="rId11" imgW="609480" imgH="5205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2184" y="5538990"/>
                        <a:ext cx="1162346" cy="9807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3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318889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3247" y="399346"/>
            <a:ext cx="11305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Средние остатки кредита рассчитываются по формуле средней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хронологической: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524000" y="3135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21309"/>
              </p:ext>
            </p:extLst>
          </p:nvPr>
        </p:nvGraphicFramePr>
        <p:xfrm>
          <a:off x="3143672" y="975223"/>
          <a:ext cx="5256584" cy="1248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Equation" r:id="rId3" imgW="2692080" imgH="647640" progId="Equation.DSMT4">
                  <p:embed/>
                </p:oleObj>
              </mc:Choice>
              <mc:Fallback>
                <p:oleObj name="Equation" r:id="rId3" imgW="2692080" imgH="6476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672" y="975223"/>
                        <a:ext cx="5256584" cy="12489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21770" y="2096552"/>
            <a:ext cx="11089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известны остатки кредита на начало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ост.н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конец периода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ост.к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средние остатки кредита могут быть рассчитаны по формуле средней арифметической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простой: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24000" y="3135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017831"/>
              </p:ext>
            </p:extLst>
          </p:nvPr>
        </p:nvGraphicFramePr>
        <p:xfrm>
          <a:off x="4871864" y="3603702"/>
          <a:ext cx="2508023" cy="866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Equation" r:id="rId5" imgW="1295280" imgH="444240" progId="Equation.DSMT4">
                  <p:embed/>
                </p:oleObj>
              </mc:Choice>
              <mc:Fallback>
                <p:oleObj name="Equation" r:id="rId5" imgW="129528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1864" y="3603702"/>
                        <a:ext cx="2508023" cy="8667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91344" y="4797153"/>
            <a:ext cx="111612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Средние остатки кредитов по нескольким видам кредита или субъектам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кредитования: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524000" y="3135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961042"/>
              </p:ext>
            </p:extLst>
          </p:nvPr>
        </p:nvGraphicFramePr>
        <p:xfrm>
          <a:off x="4965474" y="5850019"/>
          <a:ext cx="190101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3" name="Equation" r:id="rId7" imgW="939600" imgH="291960" progId="Equation.DSMT4">
                  <p:embed/>
                </p:oleObj>
              </mc:Choice>
              <mc:Fallback>
                <p:oleObj name="Equation" r:id="rId7" imgW="93960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474" y="5850019"/>
                        <a:ext cx="1901011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376" y="44625"/>
            <a:ext cx="11233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Среднее число оборотов кредита по нескольким видам кредита или субъектам кредитования определяется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формуле: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801597"/>
              </p:ext>
            </p:extLst>
          </p:nvPr>
        </p:nvGraphicFramePr>
        <p:xfrm>
          <a:off x="4871864" y="1019807"/>
          <a:ext cx="136449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7" name="Equation" r:id="rId3" imgW="825480" imgH="558720" progId="Equation.DSMT4">
                  <p:embed/>
                </p:oleObj>
              </mc:Choice>
              <mc:Fallback>
                <p:oleObj name="Equation" r:id="rId3" imgW="82548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1864" y="1019807"/>
                        <a:ext cx="1364490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05792" y="1638670"/>
            <a:ext cx="11881320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baseline="-25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b="1" i="1" baseline="-250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годовой оборот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вида кредита или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субъекта кредитования по погашению.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0280" y="2615267"/>
            <a:ext cx="111323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Среднюю длительность пользования кредитом по погашению можно определить с использованием данных о средних остатках кредитов и оборота кредита по погашению по следующей формуле: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923028"/>
              </p:ext>
            </p:extLst>
          </p:nvPr>
        </p:nvGraphicFramePr>
        <p:xfrm>
          <a:off x="7392144" y="3717801"/>
          <a:ext cx="3536393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8" name="Equation" r:id="rId5" imgW="2095200" imgH="520560" progId="Equation.DSMT4">
                  <p:embed/>
                </p:oleObj>
              </mc:Choice>
              <mc:Fallback>
                <p:oleObj name="Equation" r:id="rId5" imgW="2095200" imgH="520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2144" y="3717801"/>
                        <a:ext cx="3536393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9808" y="4467417"/>
            <a:ext cx="11593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Между величиной погашенных кредитов (оборота кредитов по погашению), числом оборотов кредита по погашению и средних остатков кредита существует следующая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взаимосвязь: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333571"/>
              </p:ext>
            </p:extLst>
          </p:nvPr>
        </p:nvGraphicFramePr>
        <p:xfrm>
          <a:off x="4871864" y="5688680"/>
          <a:ext cx="3168352" cy="980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Equation" r:id="rId7" imgW="1600200" imgH="495000" progId="Equation.DSMT4">
                  <p:embed/>
                </p:oleObj>
              </mc:Choice>
              <mc:Fallback>
                <p:oleObj name="Equation" r:id="rId7" imgW="160020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1864" y="5688680"/>
                        <a:ext cx="3168352" cy="9806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27"/>
          <p:cNvPicPr>
            <a:picLocks noChangeAspect="1"/>
          </p:cNvPicPr>
          <p:nvPr/>
        </p:nvPicPr>
        <p:blipFill>
          <a:blip r:embed="rId2" cstate="print">
            <a:lum bright="-58000" contrast="33000"/>
          </a:blip>
          <a:srcRect/>
          <a:stretch>
            <a:fillRect/>
          </a:stretch>
        </p:blipFill>
        <p:spPr bwMode="auto">
          <a:xfrm>
            <a:off x="3684263" y="116632"/>
            <a:ext cx="4954603" cy="62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19336" y="6167045"/>
            <a:ext cx="11340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Рисунок 3 ‑ Показатели просроченной задолженности по кредитам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487488" y="328824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278937"/>
            <a:ext cx="11161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Суммарная просроченная задолженность по кредитам (абсолютная сумма просроченных кредитов) определяется: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686129"/>
              </p:ext>
            </p:extLst>
          </p:nvPr>
        </p:nvGraphicFramePr>
        <p:xfrm>
          <a:off x="5087888" y="1268760"/>
          <a:ext cx="172819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Equation" r:id="rId3" imgW="863280" imgH="291960" progId="Equation.DSMT4">
                  <p:embed/>
                </p:oleObj>
              </mc:Choice>
              <mc:Fallback>
                <p:oleObj name="Equation" r:id="rId3" imgW="863280" imgH="291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888" y="1268760"/>
                        <a:ext cx="1728192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55456" y="169616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пp</a:t>
            </a:r>
            <a:r>
              <a:rPr lang="ru-RU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просроченная задолженность по </a:t>
            </a:r>
            <a:r>
              <a:rPr lang="ru-RU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-му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кредиту.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67408" y="2794183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Число оборотов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просроченного кредита за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426706"/>
              </p:ext>
            </p:extLst>
          </p:nvPr>
        </p:nvGraphicFramePr>
        <p:xfrm>
          <a:off x="5123384" y="3312324"/>
          <a:ext cx="1296144" cy="923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Equation" r:id="rId5" imgW="698400" imgH="495000" progId="Equation.DSMT4">
                  <p:embed/>
                </p:oleObj>
              </mc:Choice>
              <mc:Fallback>
                <p:oleObj name="Equation" r:id="rId5" imgW="698400" imgH="495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3384" y="3312324"/>
                        <a:ext cx="1296144" cy="9232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359352"/>
              </p:ext>
            </p:extLst>
          </p:nvPr>
        </p:nvGraphicFramePr>
        <p:xfrm>
          <a:off x="1708731" y="4437039"/>
          <a:ext cx="39976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tion" r:id="rId7" imgW="215640" imgH="266400" progId="Equation.DSMT4">
                  <p:embed/>
                </p:oleObj>
              </mc:Choice>
              <mc:Fallback>
                <p:oleObj name="Equation" r:id="rId7" imgW="21564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731" y="4437039"/>
                        <a:ext cx="399769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48328" y="4261855"/>
            <a:ext cx="120726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          ‑ срок пользования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-м просроченным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кредитом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(включает время, на которое выдан кредит,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число просроченных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дней пога­шения кредита), дн.;  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продолжительность периода, дн.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0448" y="111313"/>
            <a:ext cx="9793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Удельный вес (доля) несвоевременно возвращенных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00048"/>
              </p:ext>
            </p:extLst>
          </p:nvPr>
        </p:nvGraphicFramePr>
        <p:xfrm>
          <a:off x="5253872" y="620688"/>
          <a:ext cx="1922248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Equation" r:id="rId3" imgW="1002960" imgH="558720" progId="Equation.DSMT4">
                  <p:embed/>
                </p:oleObj>
              </mc:Choice>
              <mc:Fallback>
                <p:oleObj name="Equation" r:id="rId3" imgW="100296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872" y="620688"/>
                        <a:ext cx="1922248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23392" y="1445403"/>
            <a:ext cx="11521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в.пp</a:t>
            </a:r>
            <a:r>
              <a:rPr lang="ru-RU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величина возвращенного просроченного кредита на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момент времени </a:t>
            </a:r>
            <a:r>
              <a:rPr lang="ru-RU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величина погашенного кредита на момент времени </a:t>
            </a:r>
            <a:r>
              <a:rPr lang="ru-RU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640" y="340127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Удельный вес (доля) просроченной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задолженности: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421779"/>
              </p:ext>
            </p:extLst>
          </p:nvPr>
        </p:nvGraphicFramePr>
        <p:xfrm>
          <a:off x="5447928" y="3934419"/>
          <a:ext cx="1872208" cy="1104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Equation" r:id="rId5" imgW="952200" imgH="558720" progId="Equation.DSMT4">
                  <p:embed/>
                </p:oleObj>
              </mc:Choice>
              <mc:Fallback>
                <p:oleObj name="Equation" r:id="rId5" imgW="95220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928" y="3934419"/>
                        <a:ext cx="1872208" cy="11046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63352" y="4772885"/>
            <a:ext cx="11377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пp</a:t>
            </a:r>
            <a:r>
              <a:rPr lang="ru-RU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величина просроченного кредита (величина просроченной задолженности по кредиту) на момент времени </a:t>
            </a:r>
            <a:r>
              <a:rPr lang="ru-RU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ocт</a:t>
            </a:r>
            <a:r>
              <a:rPr lang="ru-RU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остатки кредита (задолженность по кредиту) на момент времени </a:t>
            </a:r>
            <a:r>
              <a:rPr lang="ru-RU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79804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2096" y="46214"/>
            <a:ext cx="58407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Удельный вес возвратности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24000" y="-28405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241970"/>
              </p:ext>
            </p:extLst>
          </p:nvPr>
        </p:nvGraphicFramePr>
        <p:xfrm>
          <a:off x="4927474" y="542960"/>
          <a:ext cx="2105318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Equation" r:id="rId3" imgW="1091880" imgH="558720" progId="Equation.DSMT4">
                  <p:embed/>
                </p:oleObj>
              </mc:Choice>
              <mc:Fallback>
                <p:oleObj name="Equation" r:id="rId3" imgW="109188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474" y="542960"/>
                        <a:ext cx="2105318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3352" y="1525979"/>
            <a:ext cx="1152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Относительные показатели просроченной задолженности по кредитам: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показатель просроченной задолженности по сумме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524000" y="-28405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999360"/>
              </p:ext>
            </p:extLst>
          </p:nvPr>
        </p:nvGraphicFramePr>
        <p:xfrm>
          <a:off x="5247770" y="2576223"/>
          <a:ext cx="1672050" cy="939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Equation" r:id="rId5" imgW="1002960" imgH="558720" progId="Equation.DSMT4">
                  <p:embed/>
                </p:oleObj>
              </mc:Choice>
              <mc:Fallback>
                <p:oleObj name="Equation" r:id="rId5" imgW="100296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7770" y="2576223"/>
                        <a:ext cx="1672050" cy="9395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91344" y="3386161"/>
            <a:ext cx="9937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показатель просроченной задолженности по сроку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24000" y="-28405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560257"/>
              </p:ext>
            </p:extLst>
          </p:nvPr>
        </p:nvGraphicFramePr>
        <p:xfrm>
          <a:off x="5195900" y="3987500"/>
          <a:ext cx="1656184" cy="987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Equation" r:id="rId7" imgW="939600" imgH="558720" progId="Equation.DSMT4">
                  <p:embed/>
                </p:oleObj>
              </mc:Choice>
              <mc:Fallback>
                <p:oleObj name="Equation" r:id="rId7" imgW="93960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5900" y="3987500"/>
                        <a:ext cx="1656184" cy="9870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07368" y="4746511"/>
            <a:ext cx="1152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показатель просроченной задолженности по сумме и сроку кредитов (интегральный показатель просроченной задолженности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524000" y="-28405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43278"/>
              </p:ext>
            </p:extLst>
          </p:nvPr>
        </p:nvGraphicFramePr>
        <p:xfrm>
          <a:off x="4871865" y="5805264"/>
          <a:ext cx="2160927" cy="980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Equation" r:id="rId9" imgW="1244520" imgH="558720" progId="Equation.DSMT4">
                  <p:embed/>
                </p:oleObj>
              </mc:Choice>
              <mc:Fallback>
                <p:oleObj name="Equation" r:id="rId9" imgW="1244520" imgH="558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1865" y="5805264"/>
                        <a:ext cx="2160927" cy="9807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uiExpand="1" build="p"/>
      <p:bldP spid="10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3432" y="240081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Средняя длительность просроченной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задолженности: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992653"/>
              </p:ext>
            </p:extLst>
          </p:nvPr>
        </p:nvGraphicFramePr>
        <p:xfrm>
          <a:off x="4903598" y="980728"/>
          <a:ext cx="2344531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Equation" r:id="rId3" imgW="1079280" imgH="558720" progId="Equation.DSMT4">
                  <p:embed/>
                </p:oleObj>
              </mc:Choice>
              <mc:Fallback>
                <p:oleObj name="Equation" r:id="rId3" imgW="107928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598" y="980728"/>
                        <a:ext cx="2344531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35360" y="2141875"/>
            <a:ext cx="11449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         ‑ среднегодовые остатки просроченных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 (среднегодовая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задолженность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просроченным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кредитам).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585604"/>
              </p:ext>
            </p:extLst>
          </p:nvPr>
        </p:nvGraphicFramePr>
        <p:xfrm>
          <a:off x="1840963" y="2193448"/>
          <a:ext cx="504056" cy="581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Equation" r:id="rId5" imgW="241200" imgH="291960" progId="Equation.DSMT4">
                  <p:embed/>
                </p:oleObj>
              </mc:Choice>
              <mc:Fallback>
                <p:oleObj name="Equation" r:id="rId5" imgW="241200" imgH="291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0963" y="2193448"/>
                        <a:ext cx="504056" cy="5816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199456" y="391409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Среднее число оборотов просроченных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ссуд: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406373"/>
              </p:ext>
            </p:extLst>
          </p:nvPr>
        </p:nvGraphicFramePr>
        <p:xfrm>
          <a:off x="5519936" y="4653137"/>
          <a:ext cx="1400156" cy="1080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Equation" r:id="rId7" imgW="672840" imgH="520560" progId="Equation.DSMT4">
                  <p:embed/>
                </p:oleObj>
              </mc:Choice>
              <mc:Fallback>
                <p:oleObj name="Equation" r:id="rId7" imgW="672840" imgH="520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936" y="4653137"/>
                        <a:ext cx="1400156" cy="10801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376" y="260648"/>
            <a:ext cx="113052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определения структуры и динамики кредитных вложений осуществляется сводка и группировка исходной информации по различным признакам на начало или конец нескольких лет (месяцев).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8000" y="2326541"/>
            <a:ext cx="10729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Кредитные вложения в экономику страны (на конец года), млрд р.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51116"/>
              </p:ext>
            </p:extLst>
          </p:nvPr>
        </p:nvGraphicFramePr>
        <p:xfrm>
          <a:off x="1616365" y="3360500"/>
          <a:ext cx="8856982" cy="2856911"/>
        </p:xfrm>
        <a:graphic>
          <a:graphicData uri="http://schemas.openxmlformats.org/drawingml/2006/table">
            <a:tbl>
              <a:tblPr/>
              <a:tblGrid>
                <a:gridCol w="4501231"/>
                <a:gridCol w="878640"/>
                <a:gridCol w="857034"/>
                <a:gridCol w="844071"/>
                <a:gridCol w="857034"/>
                <a:gridCol w="918972"/>
              </a:tblGrid>
              <a:tr h="374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2011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09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Кредитные вложения в экономику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том числе: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краткосрочные, всего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9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 к итогу</a:t>
                      </a: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долгосрочные, всего</a:t>
                      </a: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9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 к итогу</a:t>
                      </a: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5400" y="836712"/>
            <a:ext cx="112332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качестве группировочных признаков используются: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объекты кредитования;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отраслевая принадлежность ссудозаемщиков;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сфера функционирования кредита (сфера производства или сфера обращения);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характер обеспечения кредита;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форма собственности заемщика;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территория (учреждения банка) и др.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336" y="-171400"/>
            <a:ext cx="12144672" cy="718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2400"/>
              </a:spcAft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Статистические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кредита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Объектами 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изучения банковской статистики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являются банковская система в целом, банки, другие кредитные учреждения, реальные и потенциальные клиенты и корреспонденты, физические и юридические лица. </a:t>
            </a:r>
          </a:p>
          <a:p>
            <a:pPr indent="457200" algn="just">
              <a:lnSpc>
                <a:spcPct val="150000"/>
              </a:lnSpc>
              <a:spcAft>
                <a:spcPts val="180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Одним из важных элементов финансово-кредитной системы является рынок кредитов, т. е. сфера обращения ссудных средств. 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Существуют следующие виды кредитов:</a:t>
            </a:r>
          </a:p>
          <a:p>
            <a:pPr indent="457200" algn="just">
              <a:lnSpc>
                <a:spcPct val="150000"/>
              </a:lnSpc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депозиты;</a:t>
            </a:r>
          </a:p>
          <a:p>
            <a:pPr indent="457200" algn="just">
              <a:lnSpc>
                <a:spcPct val="150000"/>
              </a:lnSpc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межбанковские ссуды;</a:t>
            </a:r>
          </a:p>
          <a:p>
            <a:pPr indent="457200" algn="just">
              <a:lnSpc>
                <a:spcPct val="150000"/>
              </a:lnSpc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кредитование хозяйствующих субъектов;</a:t>
            </a:r>
          </a:p>
          <a:p>
            <a:pPr indent="457200" algn="just">
              <a:lnSpc>
                <a:spcPct val="150000"/>
              </a:lnSpc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коммерческий кредит;</a:t>
            </a:r>
          </a:p>
          <a:p>
            <a:pPr indent="457200" algn="just">
              <a:lnSpc>
                <a:spcPct val="150000"/>
              </a:lnSpc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потребительский кредит.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3392" y="332656"/>
            <a:ext cx="979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Величина кредитных вложений (величина выданных кредитов) связана с длительностью пользования кредитом по выдаче и однодневным размером кредита по выдаче и характеризует остатки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356729"/>
              </p:ext>
            </p:extLst>
          </p:nvPr>
        </p:nvGraphicFramePr>
        <p:xfrm>
          <a:off x="4439816" y="2403126"/>
          <a:ext cx="280831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3" imgW="1244520" imgH="291960" progId="Equation.DSMT4">
                  <p:embed/>
                </p:oleObj>
              </mc:Choice>
              <mc:Fallback>
                <p:oleObj name="Equation" r:id="rId3" imgW="1244520" imgH="291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9816" y="2403126"/>
                        <a:ext cx="280831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39416" y="3545298"/>
            <a:ext cx="9505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Система взаимосвязанных индексов для данной модели имеет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481363"/>
              </p:ext>
            </p:extLst>
          </p:nvPr>
        </p:nvGraphicFramePr>
        <p:xfrm>
          <a:off x="1616365" y="4745627"/>
          <a:ext cx="828214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5" imgW="3593880" imgH="558720" progId="Equation.DSMT4">
                  <p:embed/>
                </p:oleObj>
              </mc:Choice>
              <mc:Fallback>
                <p:oleObj name="Equation" r:id="rId5" imgW="359388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365" y="4745627"/>
                        <a:ext cx="8282140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326090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336" y="620688"/>
            <a:ext cx="11449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выданных кредитов, обусловленное изменением:</a:t>
            </a:r>
          </a:p>
          <a:p>
            <a:pPr indent="457200" algn="just">
              <a:lnSpc>
                <a:spcPct val="150000"/>
              </a:lnSpc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однодневного размера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93843"/>
              </p:ext>
            </p:extLst>
          </p:nvPr>
        </p:nvGraphicFramePr>
        <p:xfrm>
          <a:off x="4106734" y="2361457"/>
          <a:ext cx="469852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3" imgW="2209680" imgH="304560" progId="Equation.DSMT4">
                  <p:embed/>
                </p:oleObj>
              </mc:Choice>
              <mc:Fallback>
                <p:oleObj name="Equation" r:id="rId3" imgW="2209680" imgH="3045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734" y="2361457"/>
                        <a:ext cx="469852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26158" y="304880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длительности пользования кредитом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выдаче: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563796"/>
              </p:ext>
            </p:extLst>
          </p:nvPr>
        </p:nvGraphicFramePr>
        <p:xfrm>
          <a:off x="4092988" y="3726767"/>
          <a:ext cx="477413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5" imgW="2095200" imgH="291960" progId="Equation.DSMT4">
                  <p:embed/>
                </p:oleObj>
              </mc:Choice>
              <mc:Fallback>
                <p:oleObj name="Equation" r:id="rId5" imgW="2095200" imgH="291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988" y="3726767"/>
                        <a:ext cx="4774130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23392" y="4581129"/>
            <a:ext cx="9721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выданных кредитов (остатков по кредитам) под влиянием двух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факторов: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624859"/>
              </p:ext>
            </p:extLst>
          </p:nvPr>
        </p:nvGraphicFramePr>
        <p:xfrm>
          <a:off x="3730624" y="5932882"/>
          <a:ext cx="484028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7" imgW="2273040" imgH="304560" progId="Equation.DSMT4">
                  <p:embed/>
                </p:oleObj>
              </mc:Choice>
              <mc:Fallback>
                <p:oleObj name="Equation" r:id="rId7" imgW="2273040" imgH="304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4" y="5932882"/>
                        <a:ext cx="4840288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87348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9395" y="144546"/>
            <a:ext cx="1144927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180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Статистические методы анализа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кредита</a:t>
            </a:r>
          </a:p>
          <a:p>
            <a:pPr indent="457200" algn="just">
              <a:lnSpc>
                <a:spcPct val="150000"/>
              </a:lnSpc>
              <a:spcAft>
                <a:spcPts val="180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Индексы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средней длительности пользования кредитом по погашению: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переменного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24000" y="-28405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320963"/>
              </p:ext>
            </p:extLst>
          </p:nvPr>
        </p:nvGraphicFramePr>
        <p:xfrm>
          <a:off x="4500940" y="1533533"/>
          <a:ext cx="459630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3" imgW="2565360" imgH="558720" progId="Equation.DSMT4">
                  <p:embed/>
                </p:oleObj>
              </mc:Choice>
              <mc:Fallback>
                <p:oleObj name="Equation" r:id="rId3" imgW="256536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940" y="1533533"/>
                        <a:ext cx="4596307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3352" y="2321497"/>
            <a:ext cx="10945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удельный вес (структура) однодневного оборота кредита по погашению соответственно в базисном и отчетном периодах;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8120" y="3591650"/>
            <a:ext cx="3509935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19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постоянного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524000" y="-28405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846261"/>
              </p:ext>
            </p:extLst>
          </p:nvPr>
        </p:nvGraphicFramePr>
        <p:xfrm>
          <a:off x="3803948" y="4048481"/>
          <a:ext cx="516016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5" imgW="2882880" imgH="558720" progId="Equation.DSMT4">
                  <p:embed/>
                </p:oleObj>
              </mc:Choice>
              <mc:Fallback>
                <p:oleObj name="Equation" r:id="rId5" imgW="288288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948" y="4048481"/>
                        <a:ext cx="5160167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855840" y="5021137"/>
            <a:ext cx="3645100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19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сдвигов: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537815"/>
              </p:ext>
            </p:extLst>
          </p:nvPr>
        </p:nvGraphicFramePr>
        <p:xfrm>
          <a:off x="4295800" y="5535740"/>
          <a:ext cx="4176464" cy="989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7" imgW="2374560" imgH="558720" progId="Equation.DSMT4">
                  <p:embed/>
                </p:oleObj>
              </mc:Choice>
              <mc:Fallback>
                <p:oleObj name="Equation" r:id="rId7" imgW="237456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800" y="5535740"/>
                        <a:ext cx="4176464" cy="9896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8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1344" y="125186"/>
            <a:ext cx="11305256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180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средней длительности пользования кредитом по погашению, обусловленное влиянием: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целом и длительности пользования кредитом, и структурой однодневного оборота кредита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012076"/>
              </p:ext>
            </p:extLst>
          </p:nvPr>
        </p:nvGraphicFramePr>
        <p:xfrm>
          <a:off x="2855640" y="2400267"/>
          <a:ext cx="6441665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3" imgW="3593880" imgH="558720" progId="Equation.DSMT4">
                  <p:embed/>
                </p:oleObj>
              </mc:Choice>
              <mc:Fallback>
                <p:oleObj name="Equation" r:id="rId3" imgW="359388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640" y="2400267"/>
                        <a:ext cx="6441665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9336" y="329013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только длительности пользования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кредитом: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304318"/>
              </p:ext>
            </p:extLst>
          </p:nvPr>
        </p:nvGraphicFramePr>
        <p:xfrm>
          <a:off x="3304164" y="3836438"/>
          <a:ext cx="5544615" cy="976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5" imgW="3187440" imgH="558720" progId="Equation.DSMT4">
                  <p:embed/>
                </p:oleObj>
              </mc:Choice>
              <mc:Fallback>
                <p:oleObj name="Equation" r:id="rId5" imgW="318744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4164" y="3836438"/>
                        <a:ext cx="5544615" cy="9765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91344" y="4924502"/>
            <a:ext cx="10064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только структурой однодневного оборота кредита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843213"/>
              </p:ext>
            </p:extLst>
          </p:nvPr>
        </p:nvGraphicFramePr>
        <p:xfrm>
          <a:off x="3359696" y="5661248"/>
          <a:ext cx="5760640" cy="941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7" imgW="3441600" imgH="558720" progId="Equation.DSMT4">
                  <p:embed/>
                </p:oleObj>
              </mc:Choice>
              <mc:Fallback>
                <p:oleObj name="Equation" r:id="rId7" imgW="344160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696" y="5661248"/>
                        <a:ext cx="5760640" cy="9414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9482" y="279934"/>
            <a:ext cx="1087320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240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Индексы среднего числа оборотов кредита по погашению: 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переменного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289852"/>
              </p:ext>
            </p:extLst>
          </p:nvPr>
        </p:nvGraphicFramePr>
        <p:xfrm>
          <a:off x="2720168" y="1608019"/>
          <a:ext cx="710804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3" imgW="3466800" imgH="558720" progId="Equation.DSMT4">
                  <p:embed/>
                </p:oleObj>
              </mc:Choice>
              <mc:Fallback>
                <p:oleObj name="Equation" r:id="rId3" imgW="346680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0168" y="1608019"/>
                        <a:ext cx="7108044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85922" y="2736682"/>
            <a:ext cx="3606115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постоянного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92980"/>
              </p:ext>
            </p:extLst>
          </p:nvPr>
        </p:nvGraphicFramePr>
        <p:xfrm>
          <a:off x="4319903" y="3472027"/>
          <a:ext cx="3612605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5" imgW="1765080" imgH="558720" progId="Equation.DSMT4">
                  <p:embed/>
                </p:oleObj>
              </mc:Choice>
              <mc:Fallback>
                <p:oleObj name="Equation" r:id="rId5" imgW="176508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903" y="3472027"/>
                        <a:ext cx="3612605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32125" y="4600690"/>
            <a:ext cx="3725251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1325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сдвигов: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840593"/>
              </p:ext>
            </p:extLst>
          </p:nvPr>
        </p:nvGraphicFramePr>
        <p:xfrm>
          <a:off x="4292140" y="5157192"/>
          <a:ext cx="3964101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7" imgW="1942920" imgH="558720" progId="Equation.DSMT4">
                  <p:embed/>
                </p:oleObj>
              </mc:Choice>
              <mc:Fallback>
                <p:oleObj name="Equation" r:id="rId7" imgW="194292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140" y="5157192"/>
                        <a:ext cx="3964101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371072"/>
            <a:ext cx="116652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Индексы среднего числа оборотов кредита переменного состава, постоянного состава и структурных сдвигов могут быть рассчитаны с использованием удельных весов средних остатков кредита: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888465"/>
              </p:ext>
            </p:extLst>
          </p:nvPr>
        </p:nvGraphicFramePr>
        <p:xfrm>
          <a:off x="1343472" y="2420888"/>
          <a:ext cx="2306697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3" imgW="990360" imgH="558720" progId="Equation.DSMT4">
                  <p:embed/>
                </p:oleObj>
              </mc:Choice>
              <mc:Fallback>
                <p:oleObj name="Equation" r:id="rId3" imgW="99036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472" y="2420888"/>
                        <a:ext cx="2306697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445321"/>
              </p:ext>
            </p:extLst>
          </p:nvPr>
        </p:nvGraphicFramePr>
        <p:xfrm>
          <a:off x="4809620" y="2425532"/>
          <a:ext cx="224079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5" imgW="965160" imgH="558720" progId="Equation.DSMT4">
                  <p:embed/>
                </p:oleObj>
              </mc:Choice>
              <mc:Fallback>
                <p:oleObj name="Equation" r:id="rId5" imgW="96516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9620" y="2425532"/>
                        <a:ext cx="2240791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515059"/>
              </p:ext>
            </p:extLst>
          </p:nvPr>
        </p:nvGraphicFramePr>
        <p:xfrm>
          <a:off x="7824192" y="2420888"/>
          <a:ext cx="257032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7" imgW="1117440" imgH="558720" progId="Equation.DSMT4">
                  <p:embed/>
                </p:oleObj>
              </mc:Choice>
              <mc:Fallback>
                <p:oleObj name="Equation" r:id="rId7" imgW="111744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192" y="2420888"/>
                        <a:ext cx="2570320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79376" y="4445625"/>
            <a:ext cx="9505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Взаимосвязь индексов среднего числа оборотов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155419"/>
              </p:ext>
            </p:extLst>
          </p:nvPr>
        </p:nvGraphicFramePr>
        <p:xfrm>
          <a:off x="5128858" y="5393831"/>
          <a:ext cx="207830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9" imgW="888840" imgH="279360" progId="Equation.DSMT4">
                  <p:embed/>
                </p:oleObj>
              </mc:Choice>
              <mc:Fallback>
                <p:oleObj name="Equation" r:id="rId9" imgW="888840" imgH="2793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8858" y="5393831"/>
                        <a:ext cx="2078300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4632" y="0"/>
            <a:ext cx="1159328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120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среднего числа оборотов кредита, обусловленное влиянием: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числа оборотов кредита и структурных сдвигов в средних ос­татках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031051"/>
              </p:ext>
            </p:extLst>
          </p:nvPr>
        </p:nvGraphicFramePr>
        <p:xfrm>
          <a:off x="3922336" y="1745133"/>
          <a:ext cx="423626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2" name="Equation" r:id="rId3" imgW="2539800" imgH="558720" progId="Equation.DSMT4">
                  <p:embed/>
                </p:oleObj>
              </mc:Choice>
              <mc:Fallback>
                <p:oleObj name="Equation" r:id="rId3" imgW="2539800" imgH="558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336" y="1745133"/>
                        <a:ext cx="4236267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51384" y="2695873"/>
            <a:ext cx="379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числа оборотов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1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954477"/>
              </p:ext>
            </p:extLst>
          </p:nvPr>
        </p:nvGraphicFramePr>
        <p:xfrm>
          <a:off x="4432850" y="2695873"/>
          <a:ext cx="3744417" cy="99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3" name="Equation" r:id="rId5" imgW="2120760" imgH="558720" progId="Equation.DSMT4">
                  <p:embed/>
                </p:oleObj>
              </mc:Choice>
              <mc:Fallback>
                <p:oleObj name="Equation" r:id="rId5" imgW="2120760" imgH="5587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850" y="2695873"/>
                        <a:ext cx="3744417" cy="99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533512" y="3750840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структурных сдвигов в средних остатках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1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653239"/>
              </p:ext>
            </p:extLst>
          </p:nvPr>
        </p:nvGraphicFramePr>
        <p:xfrm>
          <a:off x="5015880" y="4212505"/>
          <a:ext cx="411788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4" name="Equation" r:id="rId7" imgW="2298600" imgH="558720" progId="Equation.DSMT4">
                  <p:embed/>
                </p:oleObj>
              </mc:Choice>
              <mc:Fallback>
                <p:oleObj name="Equation" r:id="rId7" imgW="2298600" imgH="558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5880" y="4212505"/>
                        <a:ext cx="4117881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35360" y="5108991"/>
            <a:ext cx="102251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среднего числа оборотов кредита под влиянием двух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факторов: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16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147377"/>
              </p:ext>
            </p:extLst>
          </p:nvPr>
        </p:nvGraphicFramePr>
        <p:xfrm>
          <a:off x="4799504" y="5900700"/>
          <a:ext cx="304233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5" name="Equation" r:id="rId9" imgW="1612800" imgH="228600" progId="Equation.DSMT4">
                  <p:embed/>
                </p:oleObj>
              </mc:Choice>
              <mc:Fallback>
                <p:oleObj name="Equation" r:id="rId9" imgW="161280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504" y="5900700"/>
                        <a:ext cx="3042338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3" grpId="0"/>
      <p:bldP spid="16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81946"/>
            <a:ext cx="11521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анализа влияния факторов на средние остатки кредитов и оборот кредита по погашению используются агрегатные индексы и индексные системы агрегатных индексов.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3392" y="1684705"/>
            <a:ext cx="1080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Средние остатки кредитов зависят от времени пользования кредитами по погашению и однодневного оборота кредита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2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369032"/>
              </p:ext>
            </p:extLst>
          </p:nvPr>
        </p:nvGraphicFramePr>
        <p:xfrm>
          <a:off x="4852662" y="2783225"/>
          <a:ext cx="205462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6" name="Equation" r:id="rId3" imgW="1028520" imgH="291960" progId="Equation.DSMT4">
                  <p:embed/>
                </p:oleObj>
              </mc:Choice>
              <mc:Fallback>
                <p:oleObj name="Equation" r:id="rId3" imgW="1028520" imgH="291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662" y="2783225"/>
                        <a:ext cx="2054628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08952" y="3287329"/>
            <a:ext cx="9505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Агрегатный индекс средних остатков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999918"/>
              </p:ext>
            </p:extLst>
          </p:nvPr>
        </p:nvGraphicFramePr>
        <p:xfrm>
          <a:off x="4367808" y="3766182"/>
          <a:ext cx="292914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7" name="Equation" r:id="rId5" imgW="1523880" imgH="558720" progId="Equation.DSMT4">
                  <p:embed/>
                </p:oleObj>
              </mc:Choice>
              <mc:Fallback>
                <p:oleObj name="Equation" r:id="rId5" imgW="152388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808" y="3766182"/>
                        <a:ext cx="2929140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79376" y="4797153"/>
            <a:ext cx="9865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Агрегатный индекс средней длительности пользования кредитом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092803"/>
              </p:ext>
            </p:extLst>
          </p:nvPr>
        </p:nvGraphicFramePr>
        <p:xfrm>
          <a:off x="5087888" y="5475160"/>
          <a:ext cx="1584176" cy="1050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8" name="Equation" r:id="rId7" imgW="850680" imgH="558720" progId="Equation.DSMT4">
                  <p:embed/>
                </p:oleObj>
              </mc:Choice>
              <mc:Fallback>
                <p:oleObj name="Equation" r:id="rId7" imgW="85068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888" y="5475160"/>
                        <a:ext cx="1584176" cy="1050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64244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76246"/>
            <a:ext cx="10873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Агрегатный индекс однодневного оборота кредита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91835"/>
              </p:ext>
            </p:extLst>
          </p:nvPr>
        </p:nvGraphicFramePr>
        <p:xfrm>
          <a:off x="9884353" y="113758"/>
          <a:ext cx="164031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0" name="Equation" r:id="rId3" imgW="914400" imgH="558720" progId="Equation.DSMT4">
                  <p:embed/>
                </p:oleObj>
              </mc:Choice>
              <mc:Fallback>
                <p:oleObj name="Equation" r:id="rId3" imgW="91440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4353" y="113758"/>
                        <a:ext cx="1640318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61329" y="1059254"/>
            <a:ext cx="3404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Взаимосвязь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982633"/>
              </p:ext>
            </p:extLst>
          </p:nvPr>
        </p:nvGraphicFramePr>
        <p:xfrm>
          <a:off x="4522847" y="1093629"/>
          <a:ext cx="182751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1" name="Equation" r:id="rId5" imgW="876240" imgH="279360" progId="Equation.DSMT4">
                  <p:embed/>
                </p:oleObj>
              </mc:Choice>
              <mc:Fallback>
                <p:oleObj name="Equation" r:id="rId5" imgW="876240" imgH="2793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847" y="1093629"/>
                        <a:ext cx="182751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61329" y="185996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средних остатков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197335"/>
              </p:ext>
            </p:extLst>
          </p:nvPr>
        </p:nvGraphicFramePr>
        <p:xfrm>
          <a:off x="3791744" y="2454147"/>
          <a:ext cx="460371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2" name="Equation" r:id="rId7" imgW="2603160" imgH="291960" progId="Equation.DSMT4">
                  <p:embed/>
                </p:oleObj>
              </mc:Choice>
              <mc:Fallback>
                <p:oleObj name="Equation" r:id="rId7" imgW="260316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1744" y="2454147"/>
                        <a:ext cx="4603711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35360" y="2974192"/>
            <a:ext cx="110892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120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том числе под влиянием изменения: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средней длительности пользования кредитом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287799"/>
              </p:ext>
            </p:extLst>
          </p:nvPr>
        </p:nvGraphicFramePr>
        <p:xfrm>
          <a:off x="4223792" y="4322713"/>
          <a:ext cx="3312368" cy="506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3" name="Equation" r:id="rId9" imgW="1866600" imgH="291960" progId="Equation.DSMT4">
                  <p:embed/>
                </p:oleObj>
              </mc:Choice>
              <mc:Fallback>
                <p:oleObj name="Equation" r:id="rId9" imgW="1866600" imgH="2919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3792" y="4322713"/>
                        <a:ext cx="3312368" cy="5069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551384" y="477264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однодневного оборота кредита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446133"/>
              </p:ext>
            </p:extLst>
          </p:nvPr>
        </p:nvGraphicFramePr>
        <p:xfrm>
          <a:off x="4346205" y="5294261"/>
          <a:ext cx="349478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4" name="Equation" r:id="rId11" imgW="1981080" imgH="291960" progId="Equation.DSMT4">
                  <p:embed/>
                </p:oleObj>
              </mc:Choice>
              <mc:Fallback>
                <p:oleObj name="Equation" r:id="rId11" imgW="1981080" imgH="291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6205" y="5294261"/>
                        <a:ext cx="349478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695400" y="5673604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под влиянием двух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факторов: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399860"/>
              </p:ext>
            </p:extLst>
          </p:nvPr>
        </p:nvGraphicFramePr>
        <p:xfrm>
          <a:off x="4231241" y="6247758"/>
          <a:ext cx="344148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5" name="Equation" r:id="rId13" imgW="1879560" imgH="266400" progId="Equation.DSMT4">
                  <p:embed/>
                </p:oleObj>
              </mc:Choice>
              <mc:Fallback>
                <p:oleObj name="Equation" r:id="rId13" imgW="1879560" imgH="266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1241" y="6247758"/>
                        <a:ext cx="3441486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3" grpId="0" uiExpand="1" build="p"/>
      <p:bldP spid="16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5440" y="126129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Агрегатный индекс оборота кредита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68336"/>
              </p:ext>
            </p:extLst>
          </p:nvPr>
        </p:nvGraphicFramePr>
        <p:xfrm>
          <a:off x="4295801" y="620688"/>
          <a:ext cx="3761635" cy="1246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4" name="Equation" r:id="rId3" imgW="1688760" imgH="558720" progId="Equation.DSMT4">
                  <p:embed/>
                </p:oleObj>
              </mc:Choice>
              <mc:Fallback>
                <p:oleObj name="Equation" r:id="rId3" imgW="168876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801" y="620688"/>
                        <a:ext cx="3761635" cy="12468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59886" y="1916199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Агрегатный индекс числа оборотов кредита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953517"/>
              </p:ext>
            </p:extLst>
          </p:nvPr>
        </p:nvGraphicFramePr>
        <p:xfrm>
          <a:off x="5015881" y="2348880"/>
          <a:ext cx="2261207" cy="1246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5" name="Equation" r:id="rId5" imgW="1028520" imgH="558720" progId="Equation.DSMT4">
                  <p:embed/>
                </p:oleObj>
              </mc:Choice>
              <mc:Fallback>
                <p:oleObj name="Equation" r:id="rId5" imgW="102852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5881" y="2348880"/>
                        <a:ext cx="2261207" cy="12468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95400" y="360698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Агрегатный индекс средних остатков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552209"/>
              </p:ext>
            </p:extLst>
          </p:nvPr>
        </p:nvGraphicFramePr>
        <p:xfrm>
          <a:off x="5015881" y="4270398"/>
          <a:ext cx="2641599" cy="1246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6" name="Equation" r:id="rId7" imgW="1180800" imgH="558720" progId="Equation.DSMT4">
                  <p:embed/>
                </p:oleObj>
              </mc:Choice>
              <mc:Fallback>
                <p:oleObj name="Equation" r:id="rId7" imgW="118080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5881" y="4270398"/>
                        <a:ext cx="2641599" cy="12468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158310" y="5443327"/>
            <a:ext cx="4442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Индексная система имеет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263537"/>
              </p:ext>
            </p:extLst>
          </p:nvPr>
        </p:nvGraphicFramePr>
        <p:xfrm>
          <a:off x="5591944" y="6056510"/>
          <a:ext cx="1944216" cy="612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7" name="Equation" r:id="rId9" imgW="876240" imgH="279360" progId="Equation.DSMT4">
                  <p:embed/>
                </p:oleObj>
              </mc:Choice>
              <mc:Fallback>
                <p:oleObj name="Equation" r:id="rId9" imgW="876240" imgH="2793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944" y="6056510"/>
                        <a:ext cx="1944216" cy="612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grome\GOR_Documents\Учебно-метод. работа\Статистика\Статистика финансов\Лекции, презентации\Редакция (новая)\media\image4.png"/>
          <p:cNvPicPr/>
          <p:nvPr/>
        </p:nvPicPr>
        <p:blipFill>
          <a:blip r:embed="rId2" cstate="print">
            <a:lum bright="-43000" contrast="39000"/>
          </a:blip>
          <a:srcRect/>
          <a:stretch>
            <a:fillRect/>
          </a:stretch>
        </p:blipFill>
        <p:spPr bwMode="auto">
          <a:xfrm>
            <a:off x="2639616" y="188640"/>
            <a:ext cx="684076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207568" y="6066192"/>
            <a:ext cx="7704856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Рисунок 1 ‑ Показатели выданных кредитов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359356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30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7408" y="164930"/>
            <a:ext cx="864096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120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оборота кредита по погашению под влиянием изменения: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числа оборотов кредита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524000" y="436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624903"/>
              </p:ext>
            </p:extLst>
          </p:nvPr>
        </p:nvGraphicFramePr>
        <p:xfrm>
          <a:off x="4079776" y="2075855"/>
          <a:ext cx="4105622" cy="547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4" name="Equation" r:id="rId3" imgW="2145960" imgH="291960" progId="Equation.DSMT4">
                  <p:embed/>
                </p:oleObj>
              </mc:Choice>
              <mc:Fallback>
                <p:oleObj name="Equation" r:id="rId3" imgW="2145960" imgH="291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776" y="2075855"/>
                        <a:ext cx="4105622" cy="547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74654" y="3026817"/>
            <a:ext cx="4682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25488" algn="just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средних остатков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524000" y="436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109379"/>
              </p:ext>
            </p:extLst>
          </p:nvPr>
        </p:nvGraphicFramePr>
        <p:xfrm>
          <a:off x="4001698" y="3617640"/>
          <a:ext cx="4470567" cy="547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5" name="Equation" r:id="rId5" imgW="2336760" imgH="291960" progId="Equation.DSMT4">
                  <p:embed/>
                </p:oleObj>
              </mc:Choice>
              <mc:Fallback>
                <p:oleObj name="Equation" r:id="rId5" imgW="2336760" imgH="291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1698" y="3617640"/>
                        <a:ext cx="4470567" cy="547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380059" y="4636339"/>
            <a:ext cx="9505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Общее абсолютное изменение оборота кредита по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погашению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524000" y="436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345500"/>
              </p:ext>
            </p:extLst>
          </p:nvPr>
        </p:nvGraphicFramePr>
        <p:xfrm>
          <a:off x="3009840" y="5312913"/>
          <a:ext cx="6660232" cy="547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6" name="Equation" r:id="rId7" imgW="3479760" imgH="291960" progId="Equation.DSMT4">
                  <p:embed/>
                </p:oleObj>
              </mc:Choice>
              <mc:Fallback>
                <p:oleObj name="Equation" r:id="rId7" imgW="347976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840" y="5312913"/>
                        <a:ext cx="6660232" cy="547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327542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4661" y="276904"/>
            <a:ext cx="54846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Однодневный размер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867136"/>
              </p:ext>
            </p:extLst>
          </p:nvPr>
        </p:nvGraphicFramePr>
        <p:xfrm>
          <a:off x="5447928" y="995244"/>
          <a:ext cx="1296144" cy="96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Equation" r:id="rId3" imgW="672840" imgH="495000" progId="Equation.DSMT4">
                  <p:embed/>
                </p:oleObj>
              </mc:Choice>
              <mc:Fallback>
                <p:oleObj name="Equation" r:id="rId3" imgW="672840" imgH="495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928" y="995244"/>
                        <a:ext cx="1296144" cy="96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15380" y="1919018"/>
            <a:ext cx="113052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размер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кредита (ссуды);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срок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кредита (срок пользования ссудой или продолжительность одного оборота при ус­ловии непрерывной оборачиваемости ссуды), дн.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83432" y="3950787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Число оборотов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-го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кредита (ссуды) по выдаче за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019523"/>
              </p:ext>
            </p:extLst>
          </p:nvPr>
        </p:nvGraphicFramePr>
        <p:xfrm>
          <a:off x="5087888" y="4767535"/>
          <a:ext cx="191929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Equation" r:id="rId5" imgW="939600" imgH="495000" progId="Equation.DSMT4">
                  <p:embed/>
                </p:oleObj>
              </mc:Choice>
              <mc:Fallback>
                <p:oleObj name="Equation" r:id="rId5" imgW="939600" imgH="495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888" y="4767535"/>
                        <a:ext cx="1919290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75520" y="5775647"/>
            <a:ext cx="57654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продолжительность года, мес.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82885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4072" y="97850"/>
            <a:ext cx="5655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Годовой оборот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кредита по выдаче: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9685" y="559515"/>
            <a:ext cx="4919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для краткосрочного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916225"/>
              </p:ext>
            </p:extLst>
          </p:nvPr>
        </p:nvGraphicFramePr>
        <p:xfrm>
          <a:off x="6231708" y="424271"/>
          <a:ext cx="288862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2" name="Equation" r:id="rId3" imgW="1422360" imgH="495000" progId="Equation.DSMT4">
                  <p:embed/>
                </p:oleObj>
              </mc:Choice>
              <mc:Fallback>
                <p:oleObj name="Equation" r:id="rId3" imgW="1422360" imgH="495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1708" y="424271"/>
                        <a:ext cx="2888628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88431" y="1552537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для среднесрочного и долгосрочного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044984"/>
              </p:ext>
            </p:extLst>
          </p:nvPr>
        </p:nvGraphicFramePr>
        <p:xfrm>
          <a:off x="8033247" y="1544772"/>
          <a:ext cx="225025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3" name="Equation" r:id="rId5" imgW="1180800" imgH="495000" progId="Equation.DSMT4">
                  <p:embed/>
                </p:oleObj>
              </mc:Choice>
              <mc:Fallback>
                <p:oleObj name="Equation" r:id="rId5" imgW="1180800" imgH="495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3247" y="1544772"/>
                        <a:ext cx="2250250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63352" y="2705522"/>
            <a:ext cx="9505056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Годовая процентная ставка за пользование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i-м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кредитом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7969" y="3485747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при предоставлении кредита на один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399956"/>
              </p:ext>
            </p:extLst>
          </p:nvPr>
        </p:nvGraphicFramePr>
        <p:xfrm>
          <a:off x="6888088" y="3441392"/>
          <a:ext cx="936104" cy="853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4" name="Equation" r:id="rId7" imgW="545760" imgH="495000" progId="Equation.DSMT4">
                  <p:embed/>
                </p:oleObj>
              </mc:Choice>
              <mc:Fallback>
                <p:oleObj name="Equation" r:id="rId7" imgW="54576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088" y="3441392"/>
                        <a:ext cx="936104" cy="8539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47833" y="4442166"/>
            <a:ext cx="10116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при предоставлении кредита на срок меньше или больше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124685"/>
              </p:ext>
            </p:extLst>
          </p:nvPr>
        </p:nvGraphicFramePr>
        <p:xfrm>
          <a:off x="4727848" y="5023542"/>
          <a:ext cx="141246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Equation" r:id="rId9" imgW="799920" imgH="495000" progId="Equation.DSMT4">
                  <p:embed/>
                </p:oleObj>
              </mc:Choice>
              <mc:Fallback>
                <p:oleObj name="Equation" r:id="rId9" imgW="799920" imgH="495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848" y="5023542"/>
                        <a:ext cx="1412465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127448" y="5781957"/>
            <a:ext cx="943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валовой доход банка за пользование i-м кредитом.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12" grpId="0"/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304488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164433"/>
            <a:ext cx="11089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Средний размер кредита (без учета числа оборотов за год) рассчитывается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формуле: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400257"/>
              </p:ext>
            </p:extLst>
          </p:nvPr>
        </p:nvGraphicFramePr>
        <p:xfrm>
          <a:off x="4943872" y="930385"/>
          <a:ext cx="181240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" name="Equation" r:id="rId3" imgW="939600" imgH="558720" progId="Equation.DSMT4">
                  <p:embed/>
                </p:oleObj>
              </mc:Choice>
              <mc:Fallback>
                <p:oleObj name="Equation" r:id="rId3" imgW="93960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872" y="930385"/>
                        <a:ext cx="1812405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3352" y="1968535"/>
            <a:ext cx="11521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Средний срок пользования ссудами по выдаче, т. е. время, в течение которого все ссуды оборачиваются один раз, определяется как отношение суммарного размера ссуды за один оборот к суммарному размеру ссуды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день: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015176"/>
              </p:ext>
            </p:extLst>
          </p:nvPr>
        </p:nvGraphicFramePr>
        <p:xfrm>
          <a:off x="4727848" y="3686392"/>
          <a:ext cx="2808312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Equation" r:id="rId5" imgW="1485720" imgH="685800" progId="Equation.DSMT4">
                  <p:embed/>
                </p:oleObj>
              </mc:Choice>
              <mc:Fallback>
                <p:oleObj name="Equation" r:id="rId5" imgW="1485720" imgH="685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848" y="3686392"/>
                        <a:ext cx="2808312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91344" y="487218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Среднее число оборотов кредита по выдаче за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756957"/>
              </p:ext>
            </p:extLst>
          </p:nvPr>
        </p:nvGraphicFramePr>
        <p:xfrm>
          <a:off x="3434998" y="5468184"/>
          <a:ext cx="1861132" cy="10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Equation" r:id="rId7" imgW="914400" imgH="495000" progId="Equation.DSMT4">
                  <p:embed/>
                </p:oleObj>
              </mc:Choice>
              <mc:Fallback>
                <p:oleObj name="Equation" r:id="rId7" imgW="91440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4998" y="5468184"/>
                        <a:ext cx="1861132" cy="1008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296285"/>
              </p:ext>
            </p:extLst>
          </p:nvPr>
        </p:nvGraphicFramePr>
        <p:xfrm>
          <a:off x="6312024" y="5418689"/>
          <a:ext cx="2088232" cy="1162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7" name="Equation" r:id="rId9" imgW="1015920" imgH="558720" progId="Equation.DSMT4">
                  <p:embed/>
                </p:oleObj>
              </mc:Choice>
              <mc:Fallback>
                <p:oleObj name="Equation" r:id="rId9" imgW="1015920" imgH="558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2024" y="5418689"/>
                        <a:ext cx="2088232" cy="11623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1384" y="352770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Средняя годовая процентная ставка: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при одинаковой длительности пользования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кредитами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388049"/>
              </p:ext>
            </p:extLst>
          </p:nvPr>
        </p:nvGraphicFramePr>
        <p:xfrm>
          <a:off x="4823676" y="2307778"/>
          <a:ext cx="1739176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3" imgW="901440" imgH="558720" progId="Equation.DSMT4">
                  <p:embed/>
                </p:oleObj>
              </mc:Choice>
              <mc:Fallback>
                <p:oleObj name="Equation" r:id="rId3" imgW="90144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3676" y="2307778"/>
                        <a:ext cx="1739176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1488" y="3546376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при различной длительности пользования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кредитами: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093988"/>
              </p:ext>
            </p:extLst>
          </p:nvPr>
        </p:nvGraphicFramePr>
        <p:xfrm>
          <a:off x="4531372" y="4509120"/>
          <a:ext cx="2323783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5" imgW="1130040" imgH="558720" progId="Equation.DSMT4">
                  <p:embed/>
                </p:oleObj>
              </mc:Choice>
              <mc:Fallback>
                <p:oleObj name="Equation" r:id="rId5" imgW="113004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1372" y="4509120"/>
                        <a:ext cx="2323783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28248" y="6331878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15"/>
          <p:cNvPicPr/>
          <p:nvPr/>
        </p:nvPicPr>
        <p:blipFill>
          <a:blip r:embed="rId2" cstate="print">
            <a:lum bright="-24000" contrast="-2000"/>
          </a:blip>
          <a:srcRect/>
          <a:stretch>
            <a:fillRect/>
          </a:stretch>
        </p:blipFill>
        <p:spPr bwMode="auto">
          <a:xfrm>
            <a:off x="3215680" y="116632"/>
            <a:ext cx="597666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847528" y="617242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Рисунок 2 ‑ Показатели погашенных кредитов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311688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376" y="18864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Годовой оборот кредита по погашению (оборот по возврату кредита за год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622673"/>
              </p:ext>
            </p:extLst>
          </p:nvPr>
        </p:nvGraphicFramePr>
        <p:xfrm>
          <a:off x="5231904" y="1052736"/>
          <a:ext cx="1512168" cy="533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Equation" r:id="rId3" imgW="799920" imgH="291960" progId="Equation.DSMT4">
                  <p:embed/>
                </p:oleObj>
              </mc:Choice>
              <mc:Fallback>
                <p:oleObj name="Equation" r:id="rId3" imgW="799920" imgH="291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1904" y="1052736"/>
                        <a:ext cx="1512168" cy="5337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62112" y="1750573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Однодневный оборот кредита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325701"/>
              </p:ext>
            </p:extLst>
          </p:nvPr>
        </p:nvGraphicFramePr>
        <p:xfrm>
          <a:off x="4799856" y="2348880"/>
          <a:ext cx="225025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Equation" r:id="rId5" imgW="1180800" imgH="533160" progId="Equation.DSMT4">
                  <p:embed/>
                </p:oleObj>
              </mc:Choice>
              <mc:Fallback>
                <p:oleObj name="Equation" r:id="rId5" imgW="1180800" imgH="533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856" y="2348880"/>
                        <a:ext cx="2250250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67408" y="3236784"/>
            <a:ext cx="105131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величина погашенного кредита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вида или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субъекта кредитования;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календарная продолжительность года, дн.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9376" y="4851286"/>
            <a:ext cx="99371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Однодневный оборот кредита i-го вида или i-го субъекта кредитования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погашению: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462785"/>
              </p:ext>
            </p:extLst>
          </p:nvPr>
        </p:nvGraphicFramePr>
        <p:xfrm>
          <a:off x="5523744" y="5641141"/>
          <a:ext cx="1224136" cy="964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Equation" r:id="rId7" imgW="634680" imgH="495000" progId="Equation.DSMT4">
                  <p:embed/>
                </p:oleObj>
              </mc:Choice>
              <mc:Fallback>
                <p:oleObj name="Equation" r:id="rId7" imgW="63468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3744" y="5641141"/>
                        <a:ext cx="1224136" cy="9644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</TotalTime>
  <Words>1284</Words>
  <Application>Microsoft Office PowerPoint</Application>
  <PresentationFormat>Широкоэкранный</PresentationFormat>
  <Paragraphs>173</Paragraphs>
  <Slides>30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Wingdings</vt:lpstr>
      <vt:lpstr>Тема Office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СтГАУ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Нелли</cp:lastModifiedBy>
  <cp:revision>147</cp:revision>
  <dcterms:created xsi:type="dcterms:W3CDTF">2004-02-20T08:27:47Z</dcterms:created>
  <dcterms:modified xsi:type="dcterms:W3CDTF">2023-02-10T08:50:25Z</dcterms:modified>
</cp:coreProperties>
</file>